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333" r:id="rId12"/>
    <p:sldId id="299" r:id="rId13"/>
    <p:sldId id="302" r:id="rId14"/>
    <p:sldId id="264" r:id="rId15"/>
    <p:sldId id="266" r:id="rId16"/>
    <p:sldId id="265" r:id="rId17"/>
    <p:sldId id="276" r:id="rId18"/>
    <p:sldId id="303" r:id="rId19"/>
    <p:sldId id="293" r:id="rId20"/>
    <p:sldId id="277" r:id="rId21"/>
    <p:sldId id="334"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4" d="100"/>
          <a:sy n="64" d="100"/>
        </p:scale>
        <p:origin x="66" y="83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2/17/2025</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4226529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2/17/2025</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Swapnil Koli</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18/02/2025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r>
              <a:rPr lang="en-GB" sz="1800" dirty="0">
                <a:solidFill>
                  <a:prstClr val="black"/>
                </a:solidFill>
              </a:rPr>
              <a:t>Data from SpaceX launches can also be obtained from Wikipedia; </a:t>
            </a:r>
          </a:p>
          <a:p>
            <a:pPr marL="0" lvl="0" indent="0">
              <a:buNone/>
            </a:pPr>
            <a:r>
              <a:rPr lang="en-GB" sz="1800" dirty="0">
                <a:solidFill>
                  <a:prstClr val="black"/>
                </a:solidFill>
              </a:rPr>
              <a:t>• Data are downloaded from Wikipedia according to the flowchart and then persisted.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GitHub URL</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https://github.com/swapy1995/IBM-Applied-Data-Science-Capstone/blob/bf679f1973db9f47b00253591f2804047711047c/Data%20Collection%20-%20Scraping/jupyter-labs-webscraping.ipynb</a:t>
            </a:r>
            <a:endParaRPr lang="en-US" sz="16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xmlns="" id="{2D10671D-C269-B8B1-EFF7-374EBBE05C65}"/>
              </a:ext>
            </a:extLst>
          </p:cNvPr>
          <p:cNvPicPr>
            <a:picLocks noChangeAspect="1"/>
          </p:cNvPicPr>
          <p:nvPr/>
        </p:nvPicPr>
        <p:blipFill>
          <a:blip r:embed="rId3"/>
          <a:stretch>
            <a:fillRect/>
          </a:stretch>
        </p:blipFill>
        <p:spPr>
          <a:xfrm>
            <a:off x="7269162" y="1984057"/>
            <a:ext cx="2743200" cy="3823335"/>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8975652" cy="4351338"/>
          </a:xfrm>
          <a:prstGeom prst="rect">
            <a:avLst/>
          </a:prstGeom>
        </p:spPr>
        <p:txBody>
          <a:bodyPr/>
          <a:lstStyle/>
          <a:p>
            <a:pPr lvl="0"/>
            <a:r>
              <a:rPr lang="en-GB" sz="1800" dirty="0">
                <a:solidFill>
                  <a:prstClr val="black"/>
                </a:solidFill>
              </a:rPr>
              <a:t>Initially some Exploratory Data Analysis (EDA) was performed on the dataset. </a:t>
            </a:r>
          </a:p>
          <a:p>
            <a:pPr lvl="0"/>
            <a:r>
              <a:rPr lang="en-GB" sz="1800" dirty="0">
                <a:solidFill>
                  <a:prstClr val="black"/>
                </a:solidFill>
              </a:rPr>
              <a:t>Then the summary launches per site, occurrences of each orbit and occurrences of mission outcome per orbit type were calculated.</a:t>
            </a:r>
          </a:p>
          <a:p>
            <a:pPr lvl="0"/>
            <a:r>
              <a:rPr lang="en-GB" sz="1800" dirty="0">
                <a:solidFill>
                  <a:prstClr val="black"/>
                </a:solidFill>
              </a:rPr>
              <a:t>Finally, the landing outcome label was created from Outcome column.</a:t>
            </a:r>
          </a:p>
          <a:p>
            <a:r>
              <a:rPr lang="en-US" sz="2200" dirty="0" smtClean="0">
                <a:solidFill>
                  <a:schemeClr val="accent3">
                    <a:lumMod val="25000"/>
                  </a:schemeClr>
                </a:solidFill>
                <a:latin typeface="Abadi" panose="020B0604020104020204" pitchFamily="34" charset="0"/>
              </a:rPr>
              <a:t>GitHub URL</a:t>
            </a:r>
          </a:p>
          <a:p>
            <a:pPr marL="0" indent="0">
              <a:buNone/>
            </a:pPr>
            <a:r>
              <a:rPr lang="en-US" sz="1600" dirty="0"/>
              <a:t>https://github.com/swapy1995/IBM-Applied-Data-Science-Capstone/blob/4f8d6fbd93da58a5ce200fbe9b1b5018a51d0f1b/Data%20Wrangling/labs-jupyter-spacex-Data%20wrangling.ipynb</a:t>
            </a:r>
            <a:endParaRPr lang="en-US" sz="1600" dirty="0"/>
          </a:p>
          <a:p>
            <a:endParaRPr lang="en-US" dirty="0"/>
          </a:p>
          <a:p>
            <a:endParaRPr lang="en-US"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6" name="Picture 5">
            <a:extLst>
              <a:ext uri="{FF2B5EF4-FFF2-40B4-BE49-F238E27FC236}">
                <a16:creationId xmlns:a16="http://schemas.microsoft.com/office/drawing/2014/main" xmlns="" id="{260A27E2-B477-A338-07B1-70AC021B4B3F}"/>
              </a:ext>
            </a:extLst>
          </p:cNvPr>
          <p:cNvPicPr>
            <a:picLocks noChangeAspect="1"/>
          </p:cNvPicPr>
          <p:nvPr/>
        </p:nvPicPr>
        <p:blipFill>
          <a:blip r:embed="rId3"/>
          <a:stretch>
            <a:fillRect/>
          </a:stretch>
        </p:blipFill>
        <p:spPr>
          <a:xfrm>
            <a:off x="770011" y="5221992"/>
            <a:ext cx="5225423" cy="1004400"/>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674235"/>
            <a:ext cx="9745589" cy="4351338"/>
          </a:xfrm>
          <a:prstGeom prst="rect">
            <a:avLst/>
          </a:prstGeom>
        </p:spPr>
        <p:txBody>
          <a:bodyPr lIns="91440" tIns="45720" rIns="91440" bIns="45720" anchor="t"/>
          <a:lstStyle/>
          <a:p>
            <a:r>
              <a:rPr lang="en-GB" sz="1600" dirty="0"/>
              <a:t>The following SQL queries were performed: </a:t>
            </a:r>
          </a:p>
          <a:p>
            <a:pPr lvl="1"/>
            <a:r>
              <a:rPr lang="en-GB" sz="1600" dirty="0"/>
              <a:t>Names of the unique launch sites in the space mission; </a:t>
            </a:r>
          </a:p>
          <a:p>
            <a:pPr lvl="1"/>
            <a:r>
              <a:rPr lang="en-GB" sz="1600" dirty="0"/>
              <a:t>Top 5 launch sites whose name begins with the string 'CCA’; </a:t>
            </a:r>
          </a:p>
          <a:p>
            <a:pPr lvl="1"/>
            <a:r>
              <a:rPr lang="en-GB" sz="1600" dirty="0"/>
              <a:t>Total pay load mass carried by boosters launched by NASA (CRS); </a:t>
            </a:r>
          </a:p>
          <a:p>
            <a:pPr lvl="1"/>
            <a:r>
              <a:rPr lang="en-GB" sz="1600" dirty="0"/>
              <a:t>Average payload mass carried by booster version F9 v1.1; </a:t>
            </a:r>
          </a:p>
          <a:p>
            <a:pPr lvl="1"/>
            <a:r>
              <a:rPr lang="en-GB" sz="1600" dirty="0"/>
              <a:t>Date when the first successful landing outcome in ground pad was achieved; </a:t>
            </a:r>
          </a:p>
          <a:p>
            <a:pPr lvl="1"/>
            <a:r>
              <a:rPr lang="en-GB" sz="1600" dirty="0"/>
              <a:t>Names of the boosters which have success in drone ship and have payload mass between 4000 and 6000 kg; </a:t>
            </a:r>
          </a:p>
          <a:p>
            <a:pPr lvl="1"/>
            <a:r>
              <a:rPr lang="en-GB" sz="1600" dirty="0"/>
              <a:t>Total number of successful and failure mission outcomes; </a:t>
            </a:r>
          </a:p>
          <a:p>
            <a:pPr lvl="1"/>
            <a:r>
              <a:rPr lang="en-GB" sz="1600" dirty="0"/>
              <a:t>Names of the booster versions which have carried the maximum payload mass; </a:t>
            </a:r>
          </a:p>
          <a:p>
            <a:pPr lvl="1"/>
            <a:r>
              <a:rPr lang="en-GB" sz="1600" dirty="0"/>
              <a:t>Failed landing out comes in </a:t>
            </a:r>
            <a:r>
              <a:rPr lang="en-GB" sz="1600" dirty="0" err="1"/>
              <a:t>droneship</a:t>
            </a:r>
            <a:r>
              <a:rPr lang="en-GB" sz="1600" dirty="0"/>
              <a:t>, their booster versions, and launch site names for in year 2015; and </a:t>
            </a:r>
          </a:p>
          <a:p>
            <a:pPr lvl="1"/>
            <a:r>
              <a:rPr lang="en-GB" sz="1600" dirty="0"/>
              <a:t>Rank of the count of landing outcomes (such as Failure (</a:t>
            </a:r>
            <a:r>
              <a:rPr lang="en-GB" sz="1600" dirty="0" err="1"/>
              <a:t>droneship</a:t>
            </a:r>
            <a:r>
              <a:rPr lang="en-GB" sz="1600" dirty="0"/>
              <a:t>) or Success (ground pad)) between the date 2010-06-04 and 2017-03-20. </a:t>
            </a:r>
            <a:endParaRPr lang="en-GB" sz="1600" dirty="0"/>
          </a:p>
          <a:p>
            <a:pPr marL="457200" lvl="1" indent="0">
              <a:buNone/>
            </a:pPr>
            <a:r>
              <a:rPr lang="en-GB" sz="1600" dirty="0" smtClean="0"/>
              <a:t>GIT URL</a:t>
            </a:r>
          </a:p>
          <a:p>
            <a:pPr marL="457200" lvl="1" indent="0">
              <a:buNone/>
            </a:pPr>
            <a:r>
              <a:rPr lang="en-GB" sz="1600" dirty="0"/>
              <a:t>https://github.com/swapy1995/IBM-Applied-Data-Science-Capstone/blob/2fb051711effa4e9112738fcc1330e6829a9f9dc/EDA%20with%20Data%20Visualization/edadataviz%20(1).ipynb</a:t>
            </a:r>
            <a:endParaRPr lang="en-GB" sz="1600"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581851"/>
            <a:ext cx="9745589" cy="4845360"/>
          </a:xfrm>
          <a:prstGeom prst="rect">
            <a:avLst/>
          </a:prstGeom>
        </p:spPr>
        <p:txBody>
          <a:bodyPr lIns="91440" tIns="45720" rIns="91440" bIns="45720" anchor="t"/>
          <a:lstStyle/>
          <a:p>
            <a:pPr lvl="0"/>
            <a:r>
              <a:rPr lang="en-GB" sz="1800" dirty="0">
                <a:solidFill>
                  <a:prstClr val="black"/>
                </a:solidFill>
              </a:rPr>
              <a:t>To explore data, scatterplots and bar plots were used to visualize the relationship between pair of features: </a:t>
            </a:r>
          </a:p>
          <a:p>
            <a:pPr lvl="0"/>
            <a:r>
              <a:rPr lang="en-GB" sz="1800" dirty="0">
                <a:solidFill>
                  <a:prstClr val="black"/>
                </a:solidFill>
              </a:rPr>
              <a:t>Payload Mass X Flight Number, Launch Site X Flight Number, Launch Site X Payload Mass, Orbit and Flight Number, Payload and </a:t>
            </a:r>
            <a:r>
              <a:rPr lang="en-GB" sz="1800" dirty="0" smtClean="0">
                <a:solidFill>
                  <a:prstClr val="black"/>
                </a:solidFill>
              </a:rPr>
              <a:t>Orbit</a:t>
            </a:r>
          </a:p>
          <a:p>
            <a:pPr lvl="0"/>
            <a:endParaRPr lang="en-GB" sz="1800" dirty="0">
              <a:solidFill>
                <a:prstClr val="black"/>
              </a:solidFill>
            </a:endParaRPr>
          </a:p>
          <a:p>
            <a:pPr lvl="0"/>
            <a:endParaRPr lang="en-GB" sz="1800" dirty="0" smtClean="0">
              <a:solidFill>
                <a:prstClr val="black"/>
              </a:solidFill>
            </a:endParaRPr>
          </a:p>
          <a:p>
            <a:pPr lvl="0"/>
            <a:endParaRPr lang="en-GB" sz="1800" dirty="0">
              <a:solidFill>
                <a:prstClr val="black"/>
              </a:solidFill>
            </a:endParaRPr>
          </a:p>
          <a:p>
            <a:pPr lvl="0"/>
            <a:endParaRPr lang="en-GB" sz="1800" dirty="0" smtClean="0">
              <a:solidFill>
                <a:prstClr val="black"/>
              </a:solidFill>
            </a:endParaRPr>
          </a:p>
          <a:p>
            <a:pPr lvl="0"/>
            <a:endParaRPr lang="en-GB" sz="1800" dirty="0">
              <a:solidFill>
                <a:prstClr val="black"/>
              </a:solidFill>
            </a:endParaRPr>
          </a:p>
          <a:p>
            <a:pPr lvl="0"/>
            <a:endParaRPr lang="en-GB" sz="1800" dirty="0" smtClean="0">
              <a:solidFill>
                <a:prstClr val="black"/>
              </a:solidFill>
            </a:endParaRPr>
          </a:p>
          <a:p>
            <a:pPr lvl="0"/>
            <a:endParaRPr lang="en-GB" sz="1800" dirty="0">
              <a:solidFill>
                <a:prstClr val="black"/>
              </a:solidFill>
            </a:endParaRPr>
          </a:p>
          <a:p>
            <a:pPr lvl="0"/>
            <a:r>
              <a:rPr lang="en-GB" sz="1800" dirty="0" smtClean="0">
                <a:solidFill>
                  <a:prstClr val="black"/>
                </a:solidFill>
              </a:rPr>
              <a:t>GIT URL </a:t>
            </a:r>
            <a:r>
              <a:rPr lang="en-GB" sz="1800" dirty="0">
                <a:solidFill>
                  <a:prstClr val="black"/>
                </a:solidFill>
              </a:rPr>
              <a:t>- https://github.com/swapy1995/IBM-Applied-Data-Science-Capstone/blob/48a181ccd68d066e6d70f85f7f8455643f8f6469/EDA%20-%20With%20SQL/jupyter-labs-eda-sql-coursera_sqllite.ipynb</a:t>
            </a:r>
          </a:p>
          <a:p>
            <a:pPr marL="0" indent="0">
              <a:buNone/>
            </a:pPr>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pic>
        <p:nvPicPr>
          <p:cNvPr id="6" name="Picture 5">
            <a:extLst>
              <a:ext uri="{FF2B5EF4-FFF2-40B4-BE49-F238E27FC236}">
                <a16:creationId xmlns:a16="http://schemas.microsoft.com/office/drawing/2014/main" xmlns="" id="{8FCCB16B-40A4-7B3F-C810-524EA3C42AA6}"/>
              </a:ext>
            </a:extLst>
          </p:cNvPr>
          <p:cNvPicPr>
            <a:picLocks noChangeAspect="1"/>
          </p:cNvPicPr>
          <p:nvPr/>
        </p:nvPicPr>
        <p:blipFill>
          <a:blip r:embed="rId3"/>
          <a:stretch>
            <a:fillRect/>
          </a:stretch>
        </p:blipFill>
        <p:spPr>
          <a:xfrm>
            <a:off x="480052" y="3033490"/>
            <a:ext cx="10035547" cy="2497931"/>
          </a:xfrm>
          <a:prstGeom prst="rect">
            <a:avLst/>
          </a:prstGeom>
        </p:spPr>
      </p:pic>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lvl="0"/>
            <a:r>
              <a:rPr lang="en-GB" sz="1800" dirty="0">
                <a:solidFill>
                  <a:prstClr val="black"/>
                </a:solidFill>
              </a:rPr>
              <a:t>Markers, circles, lines and marker clusters were used with Folium Maps </a:t>
            </a:r>
          </a:p>
          <a:p>
            <a:pPr lvl="0"/>
            <a:r>
              <a:rPr lang="en-GB" sz="1800" dirty="0">
                <a:solidFill>
                  <a:prstClr val="black"/>
                </a:solidFill>
              </a:rPr>
              <a:t>Markers indicate points like launch sites; </a:t>
            </a:r>
          </a:p>
          <a:p>
            <a:pPr lvl="0"/>
            <a:r>
              <a:rPr lang="en-GB" sz="1800" dirty="0">
                <a:solidFill>
                  <a:prstClr val="black"/>
                </a:solidFill>
              </a:rPr>
              <a:t>Circles indicate highlighted areas around specific coordinates, like NASA Johnson Space </a:t>
            </a:r>
            <a:r>
              <a:rPr lang="en-GB" sz="1800" dirty="0" err="1">
                <a:solidFill>
                  <a:prstClr val="black"/>
                </a:solidFill>
              </a:rPr>
              <a:t>Center</a:t>
            </a:r>
            <a:r>
              <a:rPr lang="en-GB" sz="1800" dirty="0">
                <a:solidFill>
                  <a:prstClr val="black"/>
                </a:solidFill>
              </a:rPr>
              <a:t>; </a:t>
            </a:r>
          </a:p>
          <a:p>
            <a:pPr lvl="0"/>
            <a:r>
              <a:rPr lang="en-GB" sz="1800" dirty="0">
                <a:solidFill>
                  <a:prstClr val="black"/>
                </a:solidFill>
              </a:rPr>
              <a:t>Marker clusters indicates groups of events in each coordinate, like launches in a launch site; and </a:t>
            </a:r>
          </a:p>
          <a:p>
            <a:pPr lvl="0"/>
            <a:r>
              <a:rPr lang="en-GB" sz="1800" dirty="0">
                <a:solidFill>
                  <a:prstClr val="black"/>
                </a:solidFill>
              </a:rPr>
              <a:t>Lines are used to indicate distances between two coordinates. </a:t>
            </a:r>
          </a:p>
          <a:p>
            <a:pPr>
              <a:lnSpc>
                <a:spcPct val="100000"/>
              </a:lnSpc>
              <a:spcBef>
                <a:spcPts val="1400"/>
              </a:spcBef>
            </a:pPr>
            <a:r>
              <a:rPr lang="en-US" sz="1800" dirty="0" smtClean="0">
                <a:solidFill>
                  <a:prstClr val="black"/>
                </a:solidFill>
              </a:rPr>
              <a:t>GitHub URL</a:t>
            </a:r>
          </a:p>
          <a:p>
            <a:pPr marL="0" indent="0">
              <a:lnSpc>
                <a:spcPct val="100000"/>
              </a:lnSpc>
              <a:spcBef>
                <a:spcPts val="1400"/>
              </a:spcBef>
              <a:buNone/>
            </a:pPr>
            <a:r>
              <a:rPr lang="en-US" sz="1600" dirty="0"/>
              <a:t>https://github.com/swapy1995/IBM-Applied-Data-Science-Capstone/blob/28ee7b15cac50ce4c55d32f02ab07501c9afe059/Build%20an%20Interactive%20Map%20with%20Folium/DV0101EN-Exercise-Generating-Maps-in-Python.ipynb</a:t>
            </a:r>
            <a:endParaRPr lang="en-US" sz="1600"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lvl="0">
              <a:lnSpc>
                <a:spcPct val="100000"/>
              </a:lnSpc>
              <a:spcBef>
                <a:spcPts val="1400"/>
              </a:spcBef>
            </a:pPr>
            <a:r>
              <a:rPr lang="en-US" sz="2200" dirty="0">
                <a:solidFill>
                  <a:srgbClr val="A5A5A5">
                    <a:lumMod val="25000"/>
                  </a:srgbClr>
                </a:solidFill>
                <a:latin typeface="Abadi" panose="020B0604020104020204" pitchFamily="34" charset="0"/>
              </a:rPr>
              <a:t>We built an interactive dashboard with </a:t>
            </a:r>
            <a:r>
              <a:rPr lang="en-US" sz="2200" dirty="0" err="1">
                <a:solidFill>
                  <a:srgbClr val="A5A5A5">
                    <a:lumMod val="25000"/>
                  </a:srgbClr>
                </a:solidFill>
                <a:latin typeface="Abadi" panose="020B0604020104020204" pitchFamily="34" charset="0"/>
              </a:rPr>
              <a:t>Plotly</a:t>
            </a:r>
            <a:r>
              <a:rPr lang="en-US" sz="2200" dirty="0">
                <a:solidFill>
                  <a:srgbClr val="A5A5A5">
                    <a:lumMod val="25000"/>
                  </a:srgbClr>
                </a:solidFill>
                <a:latin typeface="Abadi" panose="020B0604020104020204" pitchFamily="34" charset="0"/>
              </a:rPr>
              <a:t> dash</a:t>
            </a:r>
          </a:p>
          <a:p>
            <a:pPr lvl="0">
              <a:lnSpc>
                <a:spcPct val="100000"/>
              </a:lnSpc>
              <a:spcBef>
                <a:spcPts val="1400"/>
              </a:spcBef>
            </a:pPr>
            <a:r>
              <a:rPr lang="en-US" sz="2200" dirty="0">
                <a:solidFill>
                  <a:srgbClr val="A5A5A5">
                    <a:lumMod val="25000"/>
                  </a:srgbClr>
                </a:solidFill>
                <a:latin typeface="Abadi" panose="020B0604020104020204" pitchFamily="34" charset="0"/>
              </a:rPr>
              <a:t>We plotted pie charts showing the total launches by a certain sites</a:t>
            </a:r>
          </a:p>
          <a:p>
            <a:pPr lvl="0">
              <a:lnSpc>
                <a:spcPct val="100000"/>
              </a:lnSpc>
              <a:spcBef>
                <a:spcPts val="1400"/>
              </a:spcBef>
            </a:pPr>
            <a:r>
              <a:rPr lang="en-US" sz="2200" dirty="0">
                <a:solidFill>
                  <a:srgbClr val="A5A5A5">
                    <a:lumMod val="25000"/>
                  </a:srgb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smtClean="0">
                <a:solidFill>
                  <a:schemeClr val="accent3">
                    <a:lumMod val="25000"/>
                  </a:schemeClr>
                </a:solidFill>
                <a:latin typeface="Abadi" panose="020B0604020104020204" pitchFamily="34" charset="0"/>
              </a:rPr>
              <a:t>GitHub URL</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https://github.com/swapy1995/IBM-Applied-Data-Science-Capstone/blob/bc795dc0729812fe621cbb7be8d253d2776c2526/Plotly%20Dash/spacex_dash_app.py</a:t>
            </a:r>
            <a:endParaRPr lang="en-US" sz="1600" dirty="0" smtClean="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a:t>
            </a:r>
            <a:r>
              <a:rPr lang="en-US" sz="2200" dirty="0" err="1">
                <a:solidFill>
                  <a:schemeClr val="accent3">
                    <a:lumMod val="25000"/>
                  </a:schemeClr>
                </a:solidFill>
                <a:latin typeface="Abadi" panose="020B0604020104020204" pitchFamily="34" charset="0"/>
              </a:rPr>
              <a:t>hyperparameters</a:t>
            </a:r>
            <a:r>
              <a:rPr lang="en-US" sz="2200" dirty="0">
                <a:solidFill>
                  <a:schemeClr val="accent3">
                    <a:lumMod val="25000"/>
                  </a:schemeClr>
                </a:solidFill>
                <a:latin typeface="Abadi" panose="020B0604020104020204" pitchFamily="34" charset="0"/>
              </a:rPr>
              <a:t>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smtClean="0">
                <a:solidFill>
                  <a:schemeClr val="accent3">
                    <a:lumMod val="25000"/>
                  </a:schemeClr>
                </a:solidFill>
                <a:latin typeface="Abadi" panose="020B0604020104020204" pitchFamily="34" charset="0"/>
              </a:rPr>
              <a:t>GitHub URL</a:t>
            </a:r>
          </a:p>
          <a:p>
            <a:pPr marL="0" indent="0">
              <a:lnSpc>
                <a:spcPct val="100000"/>
              </a:lnSpc>
              <a:spcBef>
                <a:spcPts val="1400"/>
              </a:spcBef>
              <a:buNone/>
            </a:pPr>
            <a:r>
              <a:rPr lang="en-US" sz="1600" dirty="0"/>
              <a:t>https://github.com/swapy1995/IBM-Applied-Data-Science-Capstone/blob/9a54931e0e72848f494288b6aba43d32b5c7973a/Predictive%20Analysis/SpaceX_Machine%20Learning%20Prediction_Part_5.ipynb</a:t>
            </a:r>
            <a:endParaRPr lang="en-US" sz="1600" dirty="0"/>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10056724" cy="42182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0"/>
              </a:spcBef>
            </a:pPr>
            <a:r>
              <a:rPr lang="en-GB" sz="1800" dirty="0">
                <a:solidFill>
                  <a:schemeClr val="tx1"/>
                </a:solidFill>
              </a:rPr>
              <a:t>Exploratory data analysis results: </a:t>
            </a:r>
          </a:p>
          <a:p>
            <a:pPr lvl="1">
              <a:lnSpc>
                <a:spcPct val="100000"/>
              </a:lnSpc>
              <a:spcBef>
                <a:spcPts val="0"/>
              </a:spcBef>
            </a:pPr>
            <a:r>
              <a:rPr lang="en-GB" sz="1800" dirty="0">
                <a:solidFill>
                  <a:schemeClr val="tx1"/>
                </a:solidFill>
              </a:rPr>
              <a:t>Space X uses 4 different launch sites; </a:t>
            </a:r>
          </a:p>
          <a:p>
            <a:pPr lvl="1">
              <a:lnSpc>
                <a:spcPct val="100000"/>
              </a:lnSpc>
              <a:spcBef>
                <a:spcPts val="0"/>
              </a:spcBef>
            </a:pPr>
            <a:r>
              <a:rPr lang="en-GB" sz="1800" dirty="0">
                <a:solidFill>
                  <a:schemeClr val="tx1"/>
                </a:solidFill>
              </a:rPr>
              <a:t>The first launches were done to Space X itself and NASA; </a:t>
            </a:r>
          </a:p>
          <a:p>
            <a:pPr lvl="1">
              <a:lnSpc>
                <a:spcPct val="100000"/>
              </a:lnSpc>
              <a:spcBef>
                <a:spcPts val="0"/>
              </a:spcBef>
            </a:pPr>
            <a:r>
              <a:rPr lang="en-GB" sz="1800" dirty="0">
                <a:solidFill>
                  <a:schemeClr val="tx1"/>
                </a:solidFill>
              </a:rPr>
              <a:t>The average payload of F9 v1.1 booster is 2,928 kg; </a:t>
            </a:r>
          </a:p>
          <a:p>
            <a:pPr lvl="1">
              <a:lnSpc>
                <a:spcPct val="100000"/>
              </a:lnSpc>
              <a:spcBef>
                <a:spcPts val="0"/>
              </a:spcBef>
            </a:pPr>
            <a:r>
              <a:rPr lang="en-GB" sz="1800" dirty="0">
                <a:solidFill>
                  <a:schemeClr val="tx1"/>
                </a:solidFill>
              </a:rPr>
              <a:t>The first success landing outcome happened in 2015 fiver year after the first launch; </a:t>
            </a:r>
          </a:p>
          <a:p>
            <a:pPr lvl="1">
              <a:lnSpc>
                <a:spcPct val="100000"/>
              </a:lnSpc>
              <a:spcBef>
                <a:spcPts val="0"/>
              </a:spcBef>
            </a:pPr>
            <a:r>
              <a:rPr lang="en-GB" sz="1800" dirty="0">
                <a:solidFill>
                  <a:schemeClr val="tx1"/>
                </a:solidFill>
              </a:rPr>
              <a:t>Many Falcon 9 booster versions were successful at landing in drone ships having payload above the average; </a:t>
            </a:r>
          </a:p>
          <a:p>
            <a:pPr lvl="1">
              <a:lnSpc>
                <a:spcPct val="100000"/>
              </a:lnSpc>
              <a:spcBef>
                <a:spcPts val="0"/>
              </a:spcBef>
            </a:pPr>
            <a:r>
              <a:rPr lang="en-GB" sz="1800" dirty="0">
                <a:solidFill>
                  <a:schemeClr val="tx1"/>
                </a:solidFill>
              </a:rPr>
              <a:t>Almost 100% of mission outcomes were successful; </a:t>
            </a:r>
          </a:p>
          <a:p>
            <a:pPr lvl="1">
              <a:lnSpc>
                <a:spcPct val="100000"/>
              </a:lnSpc>
              <a:spcBef>
                <a:spcPts val="0"/>
              </a:spcBef>
            </a:pPr>
            <a:r>
              <a:rPr lang="en-GB" sz="1800" dirty="0">
                <a:solidFill>
                  <a:schemeClr val="tx1"/>
                </a:solidFill>
              </a:rPr>
              <a:t>Two booster versions failed at landing in drone ships in 2015: F9 v1.1 B1012 and F9 v1.1 B1015; </a:t>
            </a:r>
          </a:p>
          <a:p>
            <a:pPr lvl="1">
              <a:lnSpc>
                <a:spcPct val="100000"/>
              </a:lnSpc>
              <a:spcBef>
                <a:spcPts val="0"/>
              </a:spcBef>
            </a:pPr>
            <a:r>
              <a:rPr lang="en-GB" sz="1800" dirty="0">
                <a:solidFill>
                  <a:schemeClr val="tx1"/>
                </a:solidFill>
              </a:rPr>
              <a:t>The number of landing outcomes became as better as years passed. </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8023475" cy="356476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GB" sz="1800" dirty="0">
                <a:solidFill>
                  <a:schemeClr val="tx1"/>
                </a:solidFill>
              </a:rPr>
              <a:t>Using interactive analytics was possible to identify that launch sites use to be in safety places, near sea, for example and have a good logistic infrastructure around. </a:t>
            </a:r>
          </a:p>
          <a:p>
            <a:r>
              <a:rPr lang="en-GB" sz="1800" dirty="0">
                <a:solidFill>
                  <a:schemeClr val="tx1"/>
                </a:solidFill>
              </a:rPr>
              <a:t>Most launches happens at east cost launch sites. </a:t>
            </a:r>
            <a:endParaRPr lang="en-GB" sz="1800" dirty="0">
              <a:solidFill>
                <a:schemeClr val="tx1"/>
              </a:solidFill>
              <a:effectLst/>
            </a:endParaRPr>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xmlns="" id="{F2F3650A-42C0-0721-AA86-8A8F3D2328A0}"/>
              </a:ext>
            </a:extLst>
          </p:cNvPr>
          <p:cNvPicPr>
            <a:picLocks noChangeAspect="1"/>
          </p:cNvPicPr>
          <p:nvPr/>
        </p:nvPicPr>
        <p:blipFill>
          <a:blip r:embed="rId3"/>
          <a:stretch>
            <a:fillRect/>
          </a:stretch>
        </p:blipFill>
        <p:spPr>
          <a:xfrm>
            <a:off x="841124" y="3428999"/>
            <a:ext cx="8150475" cy="2535325"/>
          </a:xfrm>
          <a:prstGeom prst="rect">
            <a:avLst/>
          </a:prstGeom>
        </p:spPr>
      </p:pic>
    </p:spTree>
    <p:extLst>
      <p:ext uri="{BB962C8B-B14F-4D97-AF65-F5344CB8AC3E}">
        <p14:creationId xmlns:p14="http://schemas.microsoft.com/office/powerpoint/2010/main" val="35468586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2" y="2057400"/>
            <a:ext cx="10592999" cy="3811588"/>
          </a:xfrm>
          <a:prstGeom prst="rect">
            <a:avLst/>
          </a:prstGeom>
        </p:spPr>
        <p:txBody>
          <a:bodyPr>
            <a:normAutofit/>
          </a:bodyPr>
          <a:lstStyle/>
          <a:p>
            <a:pPr marL="0" lvl="0" indent="0">
              <a:lnSpc>
                <a:spcPct val="100000"/>
              </a:lnSpc>
              <a:spcBef>
                <a:spcPts val="1400"/>
              </a:spcBef>
              <a:buNone/>
            </a:pPr>
            <a:r>
              <a:rPr lang="en-US" sz="2200" dirty="0">
                <a:solidFill>
                  <a:srgbClr val="A5A5A5">
                    <a:lumMod val="25000"/>
                  </a:srgbClr>
                </a:solidFill>
                <a:latin typeface="Abadi" panose="020B0604020104020204" pitchFamily="34" charset="0"/>
              </a:rPr>
              <a:t>From the plot, we found that the larger the flight amount at a launch site, the greater the success rate at a launch site.</a:t>
            </a:r>
            <a:endParaRPr lang="en-US" sz="2200" dirty="0">
              <a:solidFill>
                <a:srgbClr val="A5A5A5">
                  <a:lumMod val="25000"/>
                </a:srgbClr>
              </a:solidFill>
              <a:latin typeface="Abadi" panose="020B0604020104020204" pitchFamily="34" charset="0"/>
            </a:endParaRP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xmlns="" id="{06EBD406-D380-9E00-32B7-0DBF1C1468A6}"/>
              </a:ext>
            </a:extLst>
          </p:cNvPr>
          <p:cNvPicPr>
            <a:picLocks noChangeAspect="1"/>
          </p:cNvPicPr>
          <p:nvPr/>
        </p:nvPicPr>
        <p:blipFill>
          <a:blip r:embed="rId3"/>
          <a:stretch>
            <a:fillRect/>
          </a:stretch>
        </p:blipFill>
        <p:spPr>
          <a:xfrm>
            <a:off x="651166" y="2959831"/>
            <a:ext cx="10634445" cy="2752336"/>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xmlns="" id="{81821919-6B3D-7578-A27B-B6E26C9239D8}"/>
              </a:ext>
            </a:extLst>
          </p:cNvPr>
          <p:cNvPicPr>
            <a:picLocks noChangeAspect="1"/>
          </p:cNvPicPr>
          <p:nvPr/>
        </p:nvPicPr>
        <p:blipFill>
          <a:blip r:embed="rId3"/>
          <a:stretch>
            <a:fillRect/>
          </a:stretch>
        </p:blipFill>
        <p:spPr>
          <a:xfrm>
            <a:off x="515152" y="2233626"/>
            <a:ext cx="10942820" cy="299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marL="0" lvl="0" indent="0">
              <a:lnSpc>
                <a:spcPct val="100000"/>
              </a:lnSpc>
              <a:spcBef>
                <a:spcPts val="1400"/>
              </a:spcBef>
              <a:buNone/>
            </a:pPr>
            <a:r>
              <a:rPr lang="en-US" sz="2200" dirty="0">
                <a:solidFill>
                  <a:prstClr val="black"/>
                </a:solidFill>
                <a:latin typeface="Abadi" panose="020B0604020104020204" pitchFamily="34" charset="0"/>
              </a:rPr>
              <a:t>From the plot, we can see that ES-L1, GEO, HEO, SSO, VLEO had the most success rate.</a:t>
            </a:r>
            <a:endParaRPr lang="en-US" sz="2200" dirty="0">
              <a:solidFill>
                <a:prstClr val="black"/>
              </a:solidFill>
              <a:latin typeface="Abadi" panose="020B0604020104020204" pitchFamily="34" charset="0"/>
            </a:endParaRPr>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xmlns="" id="{6784B9D5-A37A-FEF2-F496-FD0DA7FAA93E}"/>
              </a:ext>
            </a:extLst>
          </p:cNvPr>
          <p:cNvPicPr>
            <a:picLocks noChangeAspect="1"/>
          </p:cNvPicPr>
          <p:nvPr/>
        </p:nvPicPr>
        <p:blipFill>
          <a:blip r:embed="rId3"/>
          <a:stretch>
            <a:fillRect/>
          </a:stretch>
        </p:blipFill>
        <p:spPr>
          <a:xfrm>
            <a:off x="4967973" y="1837003"/>
            <a:ext cx="6580559" cy="343926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0" y="2069756"/>
            <a:ext cx="10922317"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xmlns="" id="{BCA23E85-6044-D903-1DE9-4AA455EB08D4}"/>
              </a:ext>
            </a:extLst>
          </p:cNvPr>
          <p:cNvPicPr>
            <a:picLocks noChangeAspect="1"/>
          </p:cNvPicPr>
          <p:nvPr/>
        </p:nvPicPr>
        <p:blipFill>
          <a:blip r:embed="rId3"/>
          <a:stretch>
            <a:fillRect/>
          </a:stretch>
        </p:blipFill>
        <p:spPr>
          <a:xfrm>
            <a:off x="770010" y="3320043"/>
            <a:ext cx="10337701" cy="2633416"/>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57400"/>
            <a:ext cx="10515600" cy="3811588"/>
          </a:xfrm>
          <a:prstGeom prst="rect">
            <a:avLst/>
          </a:prstGeom>
        </p:spPr>
        <p:txBody>
          <a:bodyPr>
            <a:normAutofit/>
          </a:bodyPr>
          <a:lstStyle/>
          <a:p>
            <a:pPr marL="0" lvl="0" indent="0">
              <a:lnSpc>
                <a:spcPct val="100000"/>
              </a:lnSpc>
              <a:spcBef>
                <a:spcPts val="1400"/>
              </a:spcBef>
              <a:buNone/>
            </a:pPr>
            <a:r>
              <a:rPr lang="en-US" sz="2200" dirty="0">
                <a:solidFill>
                  <a:srgbClr val="A5A5A5">
                    <a:lumMod val="25000"/>
                  </a:srgbClr>
                </a:solidFill>
                <a:latin typeface="Abadi" panose="020B0604020104020204" pitchFamily="34" charset="0"/>
              </a:rPr>
              <a:t>We can observe that with heavy payloads, the successful landing are more for PO, LEO and ISS orbits.</a:t>
            </a:r>
            <a:endParaRPr lang="en-US" sz="2200" dirty="0">
              <a:solidFill>
                <a:srgbClr val="A5A5A5">
                  <a:lumMod val="25000"/>
                </a:srgbClr>
              </a:solidFill>
              <a:latin typeface="Abadi" panose="020B0604020104020204" pitchFamily="34" charset="0"/>
            </a:endParaRP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xmlns="" id="{275360CC-6BA4-35A6-A06B-BD1674161357}"/>
              </a:ext>
            </a:extLst>
          </p:cNvPr>
          <p:cNvPicPr>
            <a:picLocks noChangeAspect="1"/>
          </p:cNvPicPr>
          <p:nvPr/>
        </p:nvPicPr>
        <p:blipFill>
          <a:blip r:embed="rId3"/>
          <a:stretch>
            <a:fillRect/>
          </a:stretch>
        </p:blipFill>
        <p:spPr>
          <a:xfrm>
            <a:off x="613888" y="3174169"/>
            <a:ext cx="10671723" cy="246213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10515600" cy="3811588"/>
          </a:xfrm>
          <a:prstGeom prst="rect">
            <a:avLst/>
          </a:prstGeom>
        </p:spPr>
        <p:txBody>
          <a:bodyPr>
            <a:normAutofit/>
          </a:bodyPr>
          <a:lstStyle/>
          <a:p>
            <a:pPr marL="0" lvl="0" indent="0">
              <a:lnSpc>
                <a:spcPct val="100000"/>
              </a:lnSpc>
              <a:spcBef>
                <a:spcPts val="1400"/>
              </a:spcBef>
              <a:buNone/>
            </a:pPr>
            <a:r>
              <a:rPr lang="en-US" sz="2200" dirty="0">
                <a:solidFill>
                  <a:prstClr val="black"/>
                </a:solidFill>
                <a:latin typeface="Abadi" panose="020B0604020104020204" pitchFamily="34" charset="0"/>
              </a:rPr>
              <a:t>From the plot, we can observe that success rate since 2013 kept on increasing till 2020.</a:t>
            </a:r>
            <a:endParaRPr lang="en-US" sz="2200" dirty="0">
              <a:solidFill>
                <a:prstClr val="black"/>
              </a:solidFill>
              <a:latin typeface="Abadi" panose="020B0604020104020204" pitchFamily="34" charset="0"/>
            </a:endParaRPr>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xmlns="" id="{0843CAA6-1489-E82D-1BAC-7DD12410F6AD}"/>
              </a:ext>
            </a:extLst>
          </p:cNvPr>
          <p:cNvPicPr>
            <a:picLocks noChangeAspect="1"/>
          </p:cNvPicPr>
          <p:nvPr/>
        </p:nvPicPr>
        <p:blipFill>
          <a:blip r:embed="rId3"/>
          <a:stretch>
            <a:fillRect/>
          </a:stretch>
        </p:blipFill>
        <p:spPr>
          <a:xfrm>
            <a:off x="2719130" y="2824646"/>
            <a:ext cx="6303910" cy="360256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xmlns="" id="{75521271-847E-0906-54BD-6551A11ECF9C}"/>
              </a:ext>
            </a:extLst>
          </p:cNvPr>
          <p:cNvPicPr>
            <a:picLocks noChangeAspect="1"/>
          </p:cNvPicPr>
          <p:nvPr/>
        </p:nvPicPr>
        <p:blipFill>
          <a:blip r:embed="rId3"/>
          <a:stretch>
            <a:fillRect/>
          </a:stretch>
        </p:blipFill>
        <p:spPr>
          <a:xfrm>
            <a:off x="2461560" y="2892787"/>
            <a:ext cx="6253212" cy="353442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xmlns="" id="{FE0CB947-70FF-8A94-419D-797171A2A538}"/>
              </a:ext>
            </a:extLst>
          </p:cNvPr>
          <p:cNvPicPr>
            <a:picLocks noChangeAspect="1"/>
          </p:cNvPicPr>
          <p:nvPr/>
        </p:nvPicPr>
        <p:blipFill>
          <a:blip r:embed="rId3"/>
          <a:stretch>
            <a:fillRect/>
          </a:stretch>
        </p:blipFill>
        <p:spPr>
          <a:xfrm>
            <a:off x="628617" y="3079949"/>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xmlns="" id="{F76BCDB3-81C5-5E5A-3711-B81A8B2C881B}"/>
              </a:ext>
            </a:extLst>
          </p:cNvPr>
          <p:cNvPicPr>
            <a:picLocks noChangeAspect="1"/>
          </p:cNvPicPr>
          <p:nvPr/>
        </p:nvPicPr>
        <p:blipFill>
          <a:blip r:embed="rId3"/>
          <a:stretch>
            <a:fillRect/>
          </a:stretch>
        </p:blipFill>
        <p:spPr>
          <a:xfrm>
            <a:off x="1139417"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spcBef>
                <a:spcPts val="1400"/>
              </a:spcBef>
            </a:pPr>
            <a:r>
              <a:rPr lang="en-US" sz="2400" dirty="0"/>
              <a:t>We calculated the average payload mass carried by booster version F9 v1.1 as 2928.4</a:t>
            </a:r>
            <a:endParaRPr lang="en-US" sz="2400" dirty="0"/>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xmlns="" id="{09DF0FC9-4D43-5A31-87DD-0EF86BFEA017}"/>
              </a:ext>
            </a:extLst>
          </p:cNvPr>
          <p:cNvPicPr>
            <a:picLocks noChangeAspect="1"/>
          </p:cNvPicPr>
          <p:nvPr/>
        </p:nvPicPr>
        <p:blipFill>
          <a:blip r:embed="rId3"/>
          <a:stretch>
            <a:fillRect/>
          </a:stretch>
        </p:blipFill>
        <p:spPr>
          <a:xfrm>
            <a:off x="1190837" y="2742528"/>
            <a:ext cx="8669523" cy="348386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spcBef>
                <a:spcPts val="1400"/>
              </a:spcBef>
            </a:pPr>
            <a:r>
              <a:rPr lang="en-US" sz="2400" dirty="0"/>
              <a:t>We observed that the dates of the first successful landing outcome on ground pad was 22</a:t>
            </a:r>
            <a:r>
              <a:rPr lang="en-US" sz="2400" baseline="30000" dirty="0"/>
              <a:t>nd</a:t>
            </a:r>
            <a:r>
              <a:rPr lang="en-US" sz="2400" dirty="0"/>
              <a:t> December 2015</a:t>
            </a:r>
            <a:endParaRPr lang="en-US" sz="2400" dirty="0"/>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xmlns="" id="{0C7359F8-DFB4-2B59-4CAA-C31C1ECC230C}"/>
              </a:ext>
            </a:extLst>
          </p:cNvPr>
          <p:cNvPicPr>
            <a:picLocks noChangeAspect="1"/>
          </p:cNvPicPr>
          <p:nvPr/>
        </p:nvPicPr>
        <p:blipFill>
          <a:blip r:embed="rId3"/>
          <a:stretch>
            <a:fillRect/>
          </a:stretch>
        </p:blipFill>
        <p:spPr>
          <a:xfrm>
            <a:off x="1352406" y="2742528"/>
            <a:ext cx="8733966" cy="348386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4146763" cy="4351338"/>
          </a:xfrm>
          <a:prstGeom prst="rect">
            <a:avLst/>
          </a:prstGeom>
        </p:spPr>
        <p:txBody>
          <a:bodyPr lIns="91440" tIns="45720" rIns="91440" bIns="45720" anchor="t">
            <a:normAutofit/>
          </a:bodyPr>
          <a:lstStyle/>
          <a:p>
            <a:pPr>
              <a:spcBef>
                <a:spcPts val="1400"/>
              </a:spcBef>
            </a:pPr>
            <a:r>
              <a:rPr lang="en-US" sz="2400" dirty="0">
                <a:latin typeface="Abadi" panose="020B0604020104020204" pitchFamily="34" charset="0"/>
              </a:rPr>
              <a:t>We used the </a:t>
            </a:r>
            <a:r>
              <a:rPr lang="en-US" sz="2400" b="1" dirty="0">
                <a:latin typeface="Abadi" panose="020B0604020104020204" pitchFamily="34" charset="0"/>
              </a:rPr>
              <a:t>WHERE</a:t>
            </a:r>
            <a:r>
              <a:rPr lang="en-US" sz="2400" dirty="0">
                <a:latin typeface="Abadi" panose="020B0604020104020204" pitchFamily="34" charset="0"/>
              </a:rPr>
              <a:t> clause to filter for boosters which have successfully landed on drone ship and applied the </a:t>
            </a:r>
            <a:r>
              <a:rPr lang="en-US" sz="2400" b="1" dirty="0">
                <a:latin typeface="Abadi" panose="020B0604020104020204" pitchFamily="34" charset="0"/>
              </a:rPr>
              <a:t>AND</a:t>
            </a:r>
            <a:r>
              <a:rPr lang="en-US" sz="2400" dirty="0">
                <a:latin typeface="Abadi" panose="020B0604020104020204" pitchFamily="34" charset="0"/>
              </a:rPr>
              <a:t> condition to determine successful landing with payload mass greater than 4000 but less than 6000</a:t>
            </a:r>
            <a:endParaRPr lang="en-US" sz="2400" dirty="0">
              <a:latin typeface="Abadi" panose="020B0604020104020204" pitchFamily="34" charset="0"/>
            </a:endParaRPr>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6" name="Picture 5">
            <a:extLst>
              <a:ext uri="{FF2B5EF4-FFF2-40B4-BE49-F238E27FC236}">
                <a16:creationId xmlns:a16="http://schemas.microsoft.com/office/drawing/2014/main" xmlns="" id="{FBC790FA-1607-5818-CB4F-44A1EC135B29}"/>
              </a:ext>
            </a:extLst>
          </p:cNvPr>
          <p:cNvPicPr>
            <a:picLocks noChangeAspect="1"/>
          </p:cNvPicPr>
          <p:nvPr/>
        </p:nvPicPr>
        <p:blipFill>
          <a:blip r:embed="rId3"/>
          <a:stretch>
            <a:fillRect/>
          </a:stretch>
        </p:blipFill>
        <p:spPr>
          <a:xfrm>
            <a:off x="5204758" y="1538285"/>
            <a:ext cx="6253214" cy="428411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5136115" cy="4351338"/>
          </a:xfrm>
          <a:prstGeom prst="rect">
            <a:avLst/>
          </a:prstGeom>
        </p:spPr>
        <p:txBody>
          <a:bodyPr>
            <a:normAutofit/>
          </a:bodyPr>
          <a:lstStyle/>
          <a:p>
            <a:pPr>
              <a:spcBef>
                <a:spcPts val="1400"/>
              </a:spcBef>
            </a:pPr>
            <a:r>
              <a:rPr lang="en-US" sz="2400" dirty="0">
                <a:latin typeface="Abadi" panose="020B0604020104020204" pitchFamily="34" charset="0"/>
              </a:rPr>
              <a:t>We used wildcard like ‘%’ to filter for </a:t>
            </a:r>
            <a:r>
              <a:rPr lang="en-US" sz="2400" b="1" dirty="0">
                <a:latin typeface="Abadi" panose="020B0604020104020204" pitchFamily="34" charset="0"/>
              </a:rPr>
              <a:t>WHERE</a:t>
            </a:r>
            <a:r>
              <a:rPr lang="en-US" sz="2400" dirty="0">
                <a:latin typeface="Abadi" panose="020B0604020104020204" pitchFamily="34" charset="0"/>
              </a:rPr>
              <a:t> </a:t>
            </a:r>
            <a:r>
              <a:rPr lang="en-US" sz="2400" dirty="0" err="1">
                <a:latin typeface="Abadi" panose="020B0604020104020204" pitchFamily="34" charset="0"/>
              </a:rPr>
              <a:t>MissionOutcome</a:t>
            </a:r>
            <a:r>
              <a:rPr lang="en-US" sz="2400" dirty="0">
                <a:latin typeface="Abadi" panose="020B0604020104020204" pitchFamily="34" charset="0"/>
              </a:rPr>
              <a:t> was a success or a failure. </a:t>
            </a:r>
            <a:endParaRPr lang="en-US" sz="2400" dirty="0">
              <a:latin typeface="Abadi" panose="020B0604020104020204" pitchFamily="34" charset="0"/>
            </a:endParaRPr>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xmlns="" id="{258A851F-42E7-9305-C4AF-355F7CF53198}"/>
              </a:ext>
            </a:extLst>
          </p:cNvPr>
          <p:cNvPicPr>
            <a:picLocks noChangeAspect="1"/>
          </p:cNvPicPr>
          <p:nvPr/>
        </p:nvPicPr>
        <p:blipFill>
          <a:blip r:embed="rId3"/>
          <a:stretch>
            <a:fillRect/>
          </a:stretch>
        </p:blipFill>
        <p:spPr>
          <a:xfrm>
            <a:off x="6027811" y="1457471"/>
            <a:ext cx="5108891" cy="463336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4521518"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smtClean="0">
                <a:solidFill>
                  <a:schemeClr val="accent3">
                    <a:lumMod val="25000"/>
                  </a:schemeClr>
                </a:solidFill>
                <a:latin typeface="Abadi" panose="020B0604020104020204" pitchFamily="34" charset="0"/>
              </a:rPr>
              <a:t>Present your query result with a short explanation here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xmlns="" id="{82EEC985-07BF-35E7-C038-2CF0146E2970}"/>
              </a:ext>
            </a:extLst>
          </p:cNvPr>
          <p:cNvPicPr>
            <a:picLocks noChangeAspect="1"/>
          </p:cNvPicPr>
          <p:nvPr/>
        </p:nvPicPr>
        <p:blipFill>
          <a:blip r:embed="rId3"/>
          <a:stretch>
            <a:fillRect/>
          </a:stretch>
        </p:blipFill>
        <p:spPr>
          <a:xfrm>
            <a:off x="5302832" y="1670951"/>
            <a:ext cx="5610008" cy="4516056"/>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106879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xmlns="" id="{31F82412-A2FE-41CD-C412-A1A362DAA801}"/>
              </a:ext>
            </a:extLst>
          </p:cNvPr>
          <p:cNvPicPr>
            <a:picLocks noChangeAspect="1"/>
          </p:cNvPicPr>
          <p:nvPr/>
        </p:nvPicPr>
        <p:blipFill>
          <a:blip r:embed="rId3"/>
          <a:stretch>
            <a:fillRect/>
          </a:stretch>
        </p:blipFill>
        <p:spPr>
          <a:xfrm>
            <a:off x="1033953" y="3041052"/>
            <a:ext cx="9496239" cy="3386159"/>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4296665" cy="4351338"/>
          </a:xfrm>
          <a:prstGeom prst="rect">
            <a:avLst/>
          </a:prstGeom>
        </p:spPr>
        <p:txBody>
          <a:bodyPr lIns="91440" tIns="45720" rIns="91440" bIns="45720" anchor="t"/>
          <a:lstStyle/>
          <a:p>
            <a:pPr marL="0" lvl="0" indent="0">
              <a:lnSpc>
                <a:spcPct val="100000"/>
              </a:lnSpc>
              <a:spcBef>
                <a:spcPts val="1400"/>
              </a:spcBef>
              <a:buNone/>
            </a:pPr>
            <a:r>
              <a:rPr lang="en-US" sz="2000" dirty="0">
                <a:solidFill>
                  <a:prstClr val="black"/>
                </a:solidFill>
                <a:latin typeface="Abadi" panose="020B0604020104020204" pitchFamily="34" charset="0"/>
              </a:rPr>
              <a:t>We selected Landing outcomes and the </a:t>
            </a:r>
            <a:r>
              <a:rPr lang="en-US" sz="2000" b="1" dirty="0">
                <a:solidFill>
                  <a:prstClr val="black"/>
                </a:solidFill>
                <a:latin typeface="Abadi" panose="020B0604020104020204" pitchFamily="34" charset="0"/>
              </a:rPr>
              <a:t>COUNT</a:t>
            </a:r>
            <a:r>
              <a:rPr lang="en-US" sz="2000" dirty="0">
                <a:solidFill>
                  <a:prstClr val="black"/>
                </a:solidFill>
                <a:latin typeface="Abadi" panose="020B0604020104020204" pitchFamily="34" charset="0"/>
              </a:rPr>
              <a:t> of landing outcomes from the data and used the </a:t>
            </a:r>
            <a:r>
              <a:rPr lang="en-US" sz="2000" b="1" dirty="0">
                <a:solidFill>
                  <a:prstClr val="black"/>
                </a:solidFill>
                <a:latin typeface="Abadi" panose="020B0604020104020204" pitchFamily="34" charset="0"/>
              </a:rPr>
              <a:t>WHERE</a:t>
            </a:r>
            <a:r>
              <a:rPr lang="en-US" sz="2000" dirty="0">
                <a:solidFill>
                  <a:prstClr val="black"/>
                </a:solidFill>
                <a:latin typeface="Abadi" panose="020B0604020104020204" pitchFamily="34" charset="0"/>
              </a:rPr>
              <a:t> clause to filter for landing outcomes </a:t>
            </a:r>
            <a:r>
              <a:rPr lang="en-US" sz="2000" b="1" dirty="0">
                <a:solidFill>
                  <a:prstClr val="black"/>
                </a:solidFill>
                <a:latin typeface="Abadi" panose="020B0604020104020204" pitchFamily="34" charset="0"/>
              </a:rPr>
              <a:t>BETWEEN</a:t>
            </a:r>
            <a:r>
              <a:rPr lang="en-US" sz="2000" dirty="0">
                <a:solidFill>
                  <a:prstClr val="black"/>
                </a:solidFill>
                <a:latin typeface="Abadi" panose="020B0604020104020204" pitchFamily="34" charset="0"/>
              </a:rPr>
              <a:t> 2010-06-04 to 2010-03-20.</a:t>
            </a:r>
          </a:p>
          <a:p>
            <a:pPr marL="0" lvl="0" indent="0">
              <a:lnSpc>
                <a:spcPct val="100000"/>
              </a:lnSpc>
              <a:spcBef>
                <a:spcPts val="1400"/>
              </a:spcBef>
              <a:buNone/>
            </a:pPr>
            <a:r>
              <a:rPr lang="en-US" sz="2000" dirty="0">
                <a:solidFill>
                  <a:prstClr val="black"/>
                </a:solidFill>
                <a:latin typeface="Abadi" panose="020B0604020104020204" pitchFamily="34" charset="0"/>
              </a:rPr>
              <a:t>We applied the </a:t>
            </a:r>
            <a:r>
              <a:rPr lang="en-US" sz="2000" b="1" dirty="0">
                <a:solidFill>
                  <a:prstClr val="black"/>
                </a:solidFill>
                <a:latin typeface="Abadi" panose="020B0604020104020204" pitchFamily="34" charset="0"/>
              </a:rPr>
              <a:t>GROUP BY </a:t>
            </a:r>
            <a:r>
              <a:rPr lang="en-US" sz="2000" dirty="0">
                <a:solidFill>
                  <a:prstClr val="black"/>
                </a:solidFill>
                <a:latin typeface="Abadi" panose="020B0604020104020204" pitchFamily="34" charset="0"/>
              </a:rPr>
              <a:t>clause to group the landing outcomes and the </a:t>
            </a:r>
            <a:r>
              <a:rPr lang="en-US" sz="2000" b="1" dirty="0">
                <a:solidFill>
                  <a:prstClr val="black"/>
                </a:solidFill>
                <a:latin typeface="Abadi" panose="020B0604020104020204" pitchFamily="34" charset="0"/>
              </a:rPr>
              <a:t>ORDER BY </a:t>
            </a:r>
            <a:r>
              <a:rPr lang="en-US" sz="2000" dirty="0">
                <a:solidFill>
                  <a:prstClr val="black"/>
                </a:solidFill>
                <a:latin typeface="Abadi" panose="020B0604020104020204" pitchFamily="34" charset="0"/>
              </a:rPr>
              <a:t>clause to order the grouped landing outcome in descending order.</a:t>
            </a:r>
          </a:p>
          <a:p>
            <a:pPr marL="0" lvl="0" indent="0">
              <a:lnSpc>
                <a:spcPct val="100000"/>
              </a:lnSpc>
              <a:spcBef>
                <a:spcPts val="1400"/>
              </a:spcBef>
              <a:buNone/>
            </a:pPr>
            <a:endParaRPr lang="en-US" sz="2000" dirty="0">
              <a:solidFill>
                <a:prstClr val="black"/>
              </a:solidFill>
            </a:endParaRPr>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xmlns="" id="{DED06561-5879-A625-9861-C003D9CCB3EF}"/>
              </a:ext>
            </a:extLst>
          </p:cNvPr>
          <p:cNvPicPr>
            <a:picLocks noChangeAspect="1"/>
          </p:cNvPicPr>
          <p:nvPr/>
        </p:nvPicPr>
        <p:blipFill>
          <a:blip r:embed="rId3"/>
          <a:stretch>
            <a:fillRect/>
          </a:stretch>
        </p:blipFill>
        <p:spPr>
          <a:xfrm>
            <a:off x="5333397" y="1729798"/>
            <a:ext cx="6124575" cy="429577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endParaRPr lang="en-US" dirty="0">
              <a:solidFill>
                <a:srgbClr val="0B49CB"/>
              </a:solidFill>
              <a:latin typeface="Abadi"/>
            </a:endParaRPr>
          </a:p>
        </p:txBody>
      </p:sp>
      <p:pic>
        <p:nvPicPr>
          <p:cNvPr id="6" name="Content Placeholder 5">
            <a:extLst>
              <a:ext uri="{FF2B5EF4-FFF2-40B4-BE49-F238E27FC236}">
                <a16:creationId xmlns:a16="http://schemas.microsoft.com/office/drawing/2014/main" xmlns="" id="{3A7045BD-33DE-A73A-EEC5-9E93FB10EC73}"/>
              </a:ext>
            </a:extLst>
          </p:cNvPr>
          <p:cNvPicPr>
            <a:picLocks noGrp="1" noChangeAspect="1"/>
          </p:cNvPicPr>
          <p:nvPr>
            <p:ph idx="4294967295"/>
          </p:nvPr>
        </p:nvPicPr>
        <p:blipFill>
          <a:blip r:embed="rId3"/>
          <a:stretch>
            <a:fillRect/>
          </a:stretch>
        </p:blipFill>
        <p:spPr>
          <a:xfrm>
            <a:off x="1983092" y="1825625"/>
            <a:ext cx="7319353" cy="435133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endParaRPr lang="en-US" dirty="0">
              <a:solidFill>
                <a:srgbClr val="0B49CB"/>
              </a:solidFill>
              <a:latin typeface="Abadi"/>
            </a:endParaRPr>
          </a:p>
        </p:txBody>
      </p:sp>
      <p:pic>
        <p:nvPicPr>
          <p:cNvPr id="6" name="Content Placeholder 3">
            <a:extLst>
              <a:ext uri="{FF2B5EF4-FFF2-40B4-BE49-F238E27FC236}">
                <a16:creationId xmlns:a16="http://schemas.microsoft.com/office/drawing/2014/main" xmlns="" id="{CD1BF568-5B40-8BBF-A806-AE394A0BB885}"/>
              </a:ext>
            </a:extLst>
          </p:cNvPr>
          <p:cNvPicPr>
            <a:picLocks noChangeAspect="1"/>
          </p:cNvPicPr>
          <p:nvPr/>
        </p:nvPicPr>
        <p:blipFill>
          <a:blip r:embed="rId3"/>
          <a:stretch>
            <a:fillRect/>
          </a:stretch>
        </p:blipFill>
        <p:spPr>
          <a:xfrm>
            <a:off x="770011" y="1454291"/>
            <a:ext cx="10687962" cy="47721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endParaRPr lang="en-US" dirty="0">
              <a:solidFill>
                <a:srgbClr val="0B49CB"/>
              </a:solidFill>
              <a:latin typeface="Abadi"/>
            </a:endParaRPr>
          </a:p>
        </p:txBody>
      </p:sp>
      <p:pic>
        <p:nvPicPr>
          <p:cNvPr id="6" name="Content Placeholder 3">
            <a:extLst>
              <a:ext uri="{FF2B5EF4-FFF2-40B4-BE49-F238E27FC236}">
                <a16:creationId xmlns:a16="http://schemas.microsoft.com/office/drawing/2014/main" xmlns="" id="{2F3E08BE-5353-B4A7-C1A5-B666EBE8B9DE}"/>
              </a:ext>
            </a:extLst>
          </p:cNvPr>
          <p:cNvPicPr>
            <a:picLocks noChangeAspect="1"/>
          </p:cNvPicPr>
          <p:nvPr/>
        </p:nvPicPr>
        <p:blipFill>
          <a:blip r:embed="rId3"/>
          <a:stretch>
            <a:fillRect/>
          </a:stretch>
        </p:blipFill>
        <p:spPr>
          <a:xfrm>
            <a:off x="770010" y="1362318"/>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endParaRPr lang="en-US" dirty="0">
              <a:solidFill>
                <a:srgbClr val="0B49CB"/>
              </a:solidFill>
              <a:latin typeface="Abadi"/>
            </a:endParaRPr>
          </a:p>
        </p:txBody>
      </p:sp>
      <p:pic>
        <p:nvPicPr>
          <p:cNvPr id="6" name="Content Placeholder 3">
            <a:extLst>
              <a:ext uri="{FF2B5EF4-FFF2-40B4-BE49-F238E27FC236}">
                <a16:creationId xmlns:a16="http://schemas.microsoft.com/office/drawing/2014/main" xmlns="" id="{A49886A5-E511-B68E-0C0F-465C6139B926}"/>
              </a:ext>
            </a:extLst>
          </p:cNvPr>
          <p:cNvPicPr>
            <a:picLocks noGrp="1" noChangeAspect="1"/>
          </p:cNvPicPr>
          <p:nvPr>
            <p:ph idx="4294967295"/>
          </p:nvPr>
        </p:nvPicPr>
        <p:blipFill>
          <a:blip r:embed="rId3"/>
          <a:stretch>
            <a:fillRect/>
          </a:stretch>
        </p:blipFill>
        <p:spPr>
          <a:xfrm>
            <a:off x="1015014" y="1825625"/>
            <a:ext cx="9255509" cy="4351338"/>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8" name="Title 1">
            <a:extLst>
              <a:ext uri="{FF2B5EF4-FFF2-40B4-BE49-F238E27FC236}">
                <a16:creationId xmlns:a16="http://schemas.microsoft.com/office/drawing/2014/main" xmlns=""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endParaRPr lang="en-US" dirty="0">
              <a:solidFill>
                <a:srgbClr val="0B49CB"/>
              </a:solidFill>
              <a:latin typeface="Abadi"/>
            </a:endParaRPr>
          </a:p>
        </p:txBody>
      </p:sp>
      <p:pic>
        <p:nvPicPr>
          <p:cNvPr id="6" name="Content Placeholder 3">
            <a:extLst>
              <a:ext uri="{FF2B5EF4-FFF2-40B4-BE49-F238E27FC236}">
                <a16:creationId xmlns:a16="http://schemas.microsoft.com/office/drawing/2014/main" xmlns="" id="{5D80F803-A8B0-A16D-8314-CEFE0C86A136}"/>
              </a:ext>
            </a:extLst>
          </p:cNvPr>
          <p:cNvPicPr>
            <a:picLocks noChangeAspect="1"/>
          </p:cNvPicPr>
          <p:nvPr/>
        </p:nvPicPr>
        <p:blipFill>
          <a:blip r:embed="rId3"/>
          <a:stretch>
            <a:fillRect/>
          </a:stretch>
        </p:blipFill>
        <p:spPr>
          <a:xfrm>
            <a:off x="2132419" y="1584827"/>
            <a:ext cx="7790783" cy="444074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rgbClr val="0B49CB"/>
                </a:solidFill>
                <a:latin typeface="Abadi" panose="020B0604020104020204" pitchFamily="34" charset="0"/>
              </a:rPr>
              <a:t>Scatter plot of Payload vs Launch Outcome for all sites, with different payload selected in the range slider</a:t>
            </a:r>
            <a:endParaRPr lang="en-US" dirty="0">
              <a:solidFill>
                <a:srgbClr val="0B49CB"/>
              </a:solidFill>
              <a:latin typeface="Abadi" panose="020B0604020104020204" pitchFamily="34" charset="0"/>
            </a:endParaRPr>
          </a:p>
        </p:txBody>
      </p:sp>
      <p:pic>
        <p:nvPicPr>
          <p:cNvPr id="6" name="Content Placeholder 3" descr="Graphical user interface, application&#10;&#10;Description automatically generated">
            <a:extLst>
              <a:ext uri="{FF2B5EF4-FFF2-40B4-BE49-F238E27FC236}">
                <a16:creationId xmlns:a16="http://schemas.microsoft.com/office/drawing/2014/main" xmlns="" id="{61CC19DD-216D-2DF1-6B6B-50148B47B892}"/>
              </a:ext>
            </a:extLst>
          </p:cNvPr>
          <p:cNvPicPr>
            <a:picLocks noChangeAspect="1"/>
          </p:cNvPicPr>
          <p:nvPr/>
        </p:nvPicPr>
        <p:blipFill>
          <a:blip r:embed="rId3"/>
          <a:stretch>
            <a:fillRect/>
          </a:stretch>
        </p:blipFill>
        <p:spPr>
          <a:xfrm>
            <a:off x="838200" y="2191367"/>
            <a:ext cx="10515599" cy="378561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marL="0" lvl="0" indent="0">
              <a:lnSpc>
                <a:spcPct val="100000"/>
              </a:lnSpc>
              <a:spcBef>
                <a:spcPts val="1400"/>
              </a:spcBef>
              <a:buNone/>
            </a:pPr>
            <a:r>
              <a:rPr lang="en-US" sz="2200" dirty="0">
                <a:solidFill>
                  <a:prstClr val="black"/>
                </a:solidFill>
                <a:latin typeface="Abadi" panose="020B0604020104020204" pitchFamily="34" charset="0"/>
              </a:rPr>
              <a:t>The decision tree classifier is the model with the highest classification accuracy</a:t>
            </a:r>
            <a:endParaRPr lang="en-US" sz="2200" dirty="0">
              <a:solidFill>
                <a:prstClr val="black"/>
              </a:solidFill>
              <a:latin typeface="Abadi" panose="020B0604020104020204" pitchFamily="34" charset="0"/>
            </a:endParaRP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6" name="Picture 5">
            <a:extLst>
              <a:ext uri="{FF2B5EF4-FFF2-40B4-BE49-F238E27FC236}">
                <a16:creationId xmlns:a16="http://schemas.microsoft.com/office/drawing/2014/main" xmlns="" id="{E41B31ED-10A8-B48A-A176-C6792DD24AB5}"/>
              </a:ext>
            </a:extLst>
          </p:cNvPr>
          <p:cNvPicPr>
            <a:picLocks noChangeAspect="1"/>
          </p:cNvPicPr>
          <p:nvPr/>
        </p:nvPicPr>
        <p:blipFill>
          <a:blip r:embed="rId3"/>
          <a:stretch>
            <a:fillRect/>
          </a:stretch>
        </p:blipFill>
        <p:spPr>
          <a:xfrm>
            <a:off x="557784" y="2815221"/>
            <a:ext cx="10791103" cy="3210352"/>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marL="0" lvl="0" indent="0">
              <a:lnSpc>
                <a:spcPct val="100000"/>
              </a:lnSpc>
              <a:spcBef>
                <a:spcPts val="1400"/>
              </a:spcBef>
              <a:buNone/>
            </a:pPr>
            <a:r>
              <a:rPr lang="en-US" sz="2200" dirty="0">
                <a:solidFill>
                  <a:srgbClr val="A5A5A5">
                    <a:lumMod val="25000"/>
                  </a:srgb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rgbClr val="A5A5A5">
                  <a:lumMod val="25000"/>
                </a:srgbClr>
              </a:solidFill>
              <a:latin typeface="Abadi" panose="020B0604020104020204" pitchFamily="34" charset="0"/>
            </a:endParaRP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6" name="Picture 5">
            <a:extLst>
              <a:ext uri="{FF2B5EF4-FFF2-40B4-BE49-F238E27FC236}">
                <a16:creationId xmlns:a16="http://schemas.microsoft.com/office/drawing/2014/main" xmlns="" id="{DF52A617-CED7-A5CF-0524-83E30ECA242D}"/>
              </a:ext>
            </a:extLst>
          </p:cNvPr>
          <p:cNvPicPr>
            <a:picLocks noChangeAspect="1"/>
          </p:cNvPicPr>
          <p:nvPr/>
        </p:nvPicPr>
        <p:blipFill>
          <a:blip r:embed="rId3"/>
          <a:stretch>
            <a:fillRect/>
          </a:stretch>
        </p:blipFill>
        <p:spPr>
          <a:xfrm>
            <a:off x="4432861" y="3194979"/>
            <a:ext cx="4831059" cy="349454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5903913" cy="4351338"/>
          </a:xfrm>
          <a:prstGeom prst="rect">
            <a:avLst/>
          </a:prstGeom>
        </p:spPr>
        <p:txBody>
          <a:bodyPr>
            <a:normAutofit fontScale="925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xmlns=""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000" dirty="0">
                <a:solidFill>
                  <a:srgbClr val="0B49CB"/>
                </a:solidFill>
                <a:latin typeface="Abadi"/>
              </a:rPr>
              <a:t>Executive Summary</a:t>
            </a:r>
          </a:p>
          <a:p>
            <a:pPr>
              <a:lnSpc>
                <a:spcPct val="120000"/>
              </a:lnSpc>
              <a:spcBef>
                <a:spcPts val="1400"/>
              </a:spcBef>
            </a:pPr>
            <a:r>
              <a:rPr lang="en-US" sz="2000" dirty="0">
                <a:solidFill>
                  <a:schemeClr val="accent3">
                    <a:lumMod val="25000"/>
                  </a:schemeClr>
                </a:solidFill>
                <a:latin typeface="Abadi"/>
              </a:rPr>
              <a:t>Data collection methodology:</a:t>
            </a:r>
          </a:p>
          <a:p>
            <a:pPr lvl="1">
              <a:lnSpc>
                <a:spcPct val="120000"/>
              </a:lnSpc>
              <a:spcBef>
                <a:spcPts val="1400"/>
              </a:spcBef>
            </a:pPr>
            <a:r>
              <a:rPr lang="en-US" sz="1600" dirty="0">
                <a:solidFill>
                  <a:schemeClr val="bg2">
                    <a:lumMod val="50000"/>
                  </a:schemeClr>
                </a:solidFill>
                <a:latin typeface="Abadi"/>
              </a:rPr>
              <a:t>DatafromSpaceXwasobtainedfrom2sources:</a:t>
            </a:r>
          </a:p>
          <a:p>
            <a:pPr lvl="2">
              <a:lnSpc>
                <a:spcPct val="120000"/>
              </a:lnSpc>
              <a:spcBef>
                <a:spcPts val="1400"/>
              </a:spcBef>
            </a:pPr>
            <a:r>
              <a:rPr lang="en-US" sz="1600" dirty="0" err="1">
                <a:solidFill>
                  <a:schemeClr val="bg2">
                    <a:lumMod val="50000"/>
                  </a:schemeClr>
                </a:solidFill>
                <a:latin typeface="Abadi"/>
              </a:rPr>
              <a:t>SpaceXAPI</a:t>
            </a:r>
            <a:r>
              <a:rPr lang="en-US" sz="1600" dirty="0">
                <a:solidFill>
                  <a:schemeClr val="bg2">
                    <a:lumMod val="50000"/>
                  </a:schemeClr>
                </a:solidFill>
                <a:latin typeface="Abadi"/>
              </a:rPr>
              <a:t>(https://api.spacexdata.com/v4/rockets/) </a:t>
            </a:r>
          </a:p>
          <a:p>
            <a:pPr lvl="2">
              <a:lnSpc>
                <a:spcPct val="120000"/>
              </a:lnSpc>
              <a:spcBef>
                <a:spcPts val="1400"/>
              </a:spcBef>
            </a:pPr>
            <a:r>
              <a:rPr lang="en-US" sz="1600" dirty="0" err="1">
                <a:solidFill>
                  <a:schemeClr val="bg2">
                    <a:lumMod val="50000"/>
                  </a:schemeClr>
                </a:solidFill>
                <a:latin typeface="Abadi"/>
              </a:rPr>
              <a:t>WebScraping</a:t>
            </a:r>
            <a:r>
              <a:rPr lang="en-US" sz="1600" dirty="0">
                <a:solidFill>
                  <a:schemeClr val="bg2">
                    <a:lumMod val="50000"/>
                  </a:schemeClr>
                </a:solidFill>
                <a:latin typeface="Abadi"/>
              </a:rPr>
              <a:t> (https://en.wikipedia.org/wiki/List_of_Falcon/_9/_</a:t>
            </a:r>
            <a:r>
              <a:rPr lang="en-US" sz="1600" dirty="0" smtClean="0">
                <a:solidFill>
                  <a:schemeClr val="bg2">
                    <a:lumMod val="50000"/>
                  </a:schemeClr>
                </a:solidFill>
                <a:latin typeface="Abadi"/>
              </a:rPr>
              <a:t>and_Falcon_Heavy_launche)</a:t>
            </a:r>
            <a:r>
              <a:rPr lang="en-US" dirty="0">
                <a:solidFill>
                  <a:schemeClr val="bg2">
                    <a:lumMod val="50000"/>
                  </a:schemeClr>
                </a:solidFill>
                <a:latin typeface="Abadi"/>
              </a:rPr>
              <a:t> </a:t>
            </a:r>
            <a:r>
              <a:rPr lang="en-US" dirty="0">
                <a:solidFill>
                  <a:schemeClr val="bg2">
                    <a:lumMod val="50000"/>
                  </a:schemeClr>
                </a:solidFill>
                <a:latin typeface="Abadi"/>
              </a:rPr>
              <a:t> </a:t>
            </a:r>
          </a:p>
          <a:p>
            <a:pPr>
              <a:lnSpc>
                <a:spcPct val="120000"/>
              </a:lnSpc>
              <a:spcBef>
                <a:spcPts val="1400"/>
              </a:spcBef>
            </a:pPr>
            <a:r>
              <a:rPr lang="en-US" sz="2000" dirty="0">
                <a:solidFill>
                  <a:schemeClr val="accent3">
                    <a:lumMod val="25000"/>
                  </a:schemeClr>
                </a:solidFill>
                <a:latin typeface="Abadi"/>
              </a:rPr>
              <a:t>Perform data wrangling</a:t>
            </a:r>
          </a:p>
          <a:p>
            <a:pPr lvl="1">
              <a:lnSpc>
                <a:spcPct val="120000"/>
              </a:lnSpc>
              <a:spcBef>
                <a:spcPts val="1400"/>
              </a:spcBef>
            </a:pPr>
            <a:r>
              <a:rPr lang="en-US" sz="1600" dirty="0">
                <a:solidFill>
                  <a:schemeClr val="bg2">
                    <a:lumMod val="50000"/>
                  </a:schemeClr>
                </a:solidFill>
                <a:latin typeface="Abadi"/>
              </a:rPr>
              <a:t>Collected data was enriched by creating a landing outcome label based on outcome data after summarizing and analyzing </a:t>
            </a:r>
            <a:r>
              <a:rPr lang="en-US" sz="1600" dirty="0" smtClean="0">
                <a:solidFill>
                  <a:schemeClr val="bg2">
                    <a:lumMod val="50000"/>
                  </a:schemeClr>
                </a:solidFill>
                <a:latin typeface="Abadi"/>
              </a:rPr>
              <a:t>features</a:t>
            </a:r>
            <a:endParaRPr lang="en-US" sz="2000" dirty="0">
              <a:solidFill>
                <a:schemeClr val="accent3">
                  <a:lumMod val="25000"/>
                </a:schemeClr>
              </a:solidFill>
              <a:latin typeface="Abadi"/>
            </a:endParaRPr>
          </a:p>
          <a:p>
            <a:pPr>
              <a:lnSpc>
                <a:spcPct val="100000"/>
              </a:lnSpc>
              <a:spcBef>
                <a:spcPts val="1400"/>
              </a:spcBef>
            </a:pPr>
            <a:endParaRPr lang="en-US" sz="2000" dirty="0">
              <a:solidFill>
                <a:schemeClr val="accent3">
                  <a:lumMod val="25000"/>
                </a:schemeClr>
              </a:solidFill>
              <a:latin typeface="Abadi"/>
            </a:endParaRPr>
          </a:p>
          <a:p>
            <a:pPr>
              <a:lnSpc>
                <a:spcPct val="100000"/>
              </a:lnSpc>
              <a:spcBef>
                <a:spcPts val="1400"/>
              </a:spcBef>
            </a:pPr>
            <a:endParaRPr lang="en-US" sz="2000" dirty="0">
              <a:solidFill>
                <a:schemeClr val="accent3">
                  <a:lumMod val="25000"/>
                </a:schemeClr>
              </a:solidFill>
              <a:latin typeface="Abadi"/>
            </a:endParaRPr>
          </a:p>
          <a:p>
            <a:pPr>
              <a:lnSpc>
                <a:spcPct val="100000"/>
              </a:lnSpc>
              <a:spcBef>
                <a:spcPts val="1400"/>
              </a:spcBef>
            </a:pPr>
            <a:endParaRPr lang="en-US" sz="20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20000"/>
              </a:lnSpc>
              <a:spcBef>
                <a:spcPts val="1400"/>
              </a:spcBef>
            </a:pPr>
            <a:r>
              <a:rPr lang="en-US" sz="2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2000" dirty="0">
                <a:solidFill>
                  <a:schemeClr val="accent3">
                    <a:lumMod val="25000"/>
                  </a:schemeClr>
                </a:solidFill>
                <a:latin typeface="Abadi"/>
              </a:rPr>
              <a:t>Perform interactive visual analytics using Folium and </a:t>
            </a:r>
            <a:r>
              <a:rPr lang="en-US" sz="2000" dirty="0" err="1">
                <a:solidFill>
                  <a:schemeClr val="accent3">
                    <a:lumMod val="25000"/>
                  </a:schemeClr>
                </a:solidFill>
                <a:latin typeface="Abadi"/>
              </a:rPr>
              <a:t>Plotly</a:t>
            </a:r>
            <a:r>
              <a:rPr lang="en-US" sz="2000" dirty="0">
                <a:solidFill>
                  <a:schemeClr val="accent3">
                    <a:lumMod val="25000"/>
                  </a:schemeClr>
                </a:solidFill>
                <a:latin typeface="Abadi"/>
              </a:rPr>
              <a:t> Dash</a:t>
            </a:r>
          </a:p>
          <a:p>
            <a:pPr>
              <a:lnSpc>
                <a:spcPct val="120000"/>
              </a:lnSpc>
              <a:spcBef>
                <a:spcPts val="1400"/>
              </a:spcBef>
            </a:pPr>
            <a:r>
              <a:rPr lang="en-US" sz="2000" dirty="0">
                <a:solidFill>
                  <a:schemeClr val="accent3">
                    <a:lumMod val="25000"/>
                  </a:schemeClr>
                </a:solidFill>
                <a:latin typeface="Abadi"/>
              </a:rPr>
              <a:t>Perform predictive analysis using classification models</a:t>
            </a:r>
          </a:p>
          <a:p>
            <a:pPr lvl="1">
              <a:lnSpc>
                <a:spcPct val="120000"/>
              </a:lnSpc>
              <a:spcBef>
                <a:spcPts val="1400"/>
              </a:spcBef>
            </a:pPr>
            <a:r>
              <a:rPr lang="en-US" sz="2000" dirty="0">
                <a:solidFill>
                  <a:schemeClr val="bg2">
                    <a:lumMod val="50000"/>
                  </a:schemeClr>
                </a:solidFill>
                <a:latin typeface="Abadi"/>
              </a:rPr>
              <a:t>Data that was collected until this step were normalized, divided in training and test data sets and evaluated by four different classification models, being the accuracy of each model evaluated using different combinations of parameters.</a:t>
            </a:r>
            <a:endParaRPr lang="en-US" sz="7200" dirty="0">
              <a:solidFill>
                <a:schemeClr val="accent3">
                  <a:lumMod val="25000"/>
                </a:schemeClr>
              </a:solidFill>
              <a:latin typeface="Abadi"/>
            </a:endParaRPr>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GB" sz="2400" dirty="0" smtClean="0"/>
              <a:t>Datasets </a:t>
            </a:r>
            <a:r>
              <a:rPr lang="en-GB" sz="2400" dirty="0"/>
              <a:t>were collected from SpaceX API (https://api.spacexdata.com/v4/rockets/) and from Wikipedia (https://en.wikipedia.org/wiki/List_of_Falcon/_9/_and_Falcon_Heavy_launches), using web scraping technics.</a:t>
            </a:r>
          </a:p>
          <a:p>
            <a:pPr marL="0" indent="0">
              <a:buNone/>
            </a:pPr>
            <a:endParaRPr lang="en-US"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24620722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r>
              <a:rPr lang="en-GB" sz="2400" dirty="0"/>
              <a:t>SpaceX offers a public API from where data can be obtained and then used; </a:t>
            </a:r>
          </a:p>
          <a:p>
            <a:r>
              <a:rPr lang="en-GB" sz="2400" dirty="0"/>
              <a:t>This API was used according to the flowchart beside and then data is persisted. </a:t>
            </a: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GitHub URL</a:t>
            </a:r>
          </a:p>
          <a:p>
            <a:pPr marL="0" indent="0">
              <a:lnSpc>
                <a:spcPct val="100000"/>
              </a:lnSpc>
              <a:spcBef>
                <a:spcPts val="1400"/>
              </a:spcBef>
              <a:buNone/>
            </a:pPr>
            <a:r>
              <a:rPr lang="en-US" sz="1600" dirty="0"/>
              <a:t>https://github.com/swapy1995/IBM-Applied-Data-Science-Capstone/blob/2b2bbed23667c0910471196405b6d393350c6cb8/SpaceX%20API%20And%20Data%20Collection/jupyter-labs-spacex-data-collection-api.ipynb</a:t>
            </a:r>
            <a:endParaRPr lang="en-US" sz="1600"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xmlns="" id="{347137F8-8B7A-C491-AA30-D3B1CFA2C2A3}"/>
              </a:ext>
            </a:extLst>
          </p:cNvPr>
          <p:cNvPicPr>
            <a:picLocks noChangeAspect="1"/>
          </p:cNvPicPr>
          <p:nvPr/>
        </p:nvPicPr>
        <p:blipFill>
          <a:blip r:embed="rId3"/>
          <a:stretch>
            <a:fillRect/>
          </a:stretch>
        </p:blipFill>
        <p:spPr>
          <a:xfrm>
            <a:off x="7454297" y="2038350"/>
            <a:ext cx="2520950" cy="3656212"/>
          </a:xfrm>
          <a:prstGeom prst="rect">
            <a:avLst/>
          </a:prstGeom>
        </p:spPr>
      </p:pic>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149</TotalTime>
  <Words>1571</Words>
  <Application>Microsoft Office PowerPoint</Application>
  <PresentationFormat>Widescreen</PresentationFormat>
  <Paragraphs>221</Paragraphs>
  <Slides>49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Swapnil Koli (ESMA)</cp:lastModifiedBy>
  <cp:revision>204</cp:revision>
  <dcterms:created xsi:type="dcterms:W3CDTF">2021-04-29T18:58:34Z</dcterms:created>
  <dcterms:modified xsi:type="dcterms:W3CDTF">2025-02-17T13:18:23Z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